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4"/>
  </p:sldMasterIdLst>
  <p:notesMasterIdLst>
    <p:notesMasterId r:id="rId35"/>
  </p:notesMasterIdLst>
  <p:handoutMasterIdLst>
    <p:handoutMasterId r:id="rId36"/>
  </p:handoutMasterIdLst>
  <p:sldIdLst>
    <p:sldId id="256" r:id="rId5"/>
    <p:sldId id="263" r:id="rId6"/>
    <p:sldId id="2145705788" r:id="rId7"/>
    <p:sldId id="2145705789" r:id="rId8"/>
    <p:sldId id="2145705826" r:id="rId9"/>
    <p:sldId id="2145705819" r:id="rId10"/>
    <p:sldId id="2145705790" r:id="rId11"/>
    <p:sldId id="2145705798" r:id="rId12"/>
    <p:sldId id="2145705799" r:id="rId13"/>
    <p:sldId id="2145705800" r:id="rId14"/>
    <p:sldId id="2145705820" r:id="rId15"/>
    <p:sldId id="2145705827" r:id="rId16"/>
    <p:sldId id="2145705821" r:id="rId17"/>
    <p:sldId id="2145705797" r:id="rId18"/>
    <p:sldId id="2145705828" r:id="rId19"/>
    <p:sldId id="2145705829" r:id="rId20"/>
    <p:sldId id="2145705831" r:id="rId21"/>
    <p:sldId id="2145705816" r:id="rId22"/>
    <p:sldId id="2145705811" r:id="rId23"/>
    <p:sldId id="2145705812" r:id="rId24"/>
    <p:sldId id="2145705824" r:id="rId25"/>
    <p:sldId id="2145705823" r:id="rId26"/>
    <p:sldId id="2145705832" r:id="rId27"/>
    <p:sldId id="2145705833" r:id="rId28"/>
    <p:sldId id="2145705834" r:id="rId29"/>
    <p:sldId id="2145705815" r:id="rId30"/>
    <p:sldId id="2145705807" r:id="rId31"/>
    <p:sldId id="2145705835" r:id="rId32"/>
    <p:sldId id="2145705836" r:id="rId33"/>
    <p:sldId id="2145705837" r:id="rId3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IBM Plex Sans" panose="020B0503050203000203" pitchFamily="34" charset="0"/>
      <p:regular r:id="rId41"/>
      <p:bold r:id="rId42"/>
      <p:italic r:id="rId43"/>
      <p:boldItalic r:id="rId44"/>
    </p:embeddedFont>
    <p:embeddedFont>
      <p:font typeface="Verdana" panose="020B0604030504040204" pitchFamily="3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9B01CB8-67B2-3809-8763-557B6ED6BF79}" name="Mats Estensen" initials="ME" userId="S::mats.estensen@devoteam.no::67c9a34e-aa9c-4f29-8c70-e049da19ca37" providerId="AD"/>
  <p188:author id="{13B68FB9-19E5-D70B-F9A5-F2CB7821D97A}" name="Audun Hagen" initials="AH" userId="S::audun.hagen@devoteam.no::47c403a8-eada-4739-b6d2-737715aa93a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4276"/>
    <a:srgbClr val="235A9F"/>
    <a:srgbClr val="0078D4"/>
    <a:srgbClr val="001E3B"/>
    <a:srgbClr val="004589"/>
    <a:srgbClr val="0080FF"/>
    <a:srgbClr val="5AEAFF"/>
    <a:srgbClr val="0381D7"/>
    <a:srgbClr val="01004B"/>
    <a:srgbClr val="78BE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7" autoAdjust="0"/>
    <p:restoredTop sz="71824" autoAdjust="0"/>
  </p:normalViewPr>
  <p:slideViewPr>
    <p:cSldViewPr snapToObjects="1">
      <p:cViewPr varScale="1">
        <p:scale>
          <a:sx n="131" d="100"/>
          <a:sy n="131" d="100"/>
        </p:scale>
        <p:origin x="1568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3.fntdata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microsoft.com/office/2018/10/relationships/authors" Target="author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4.xml"/><Relationship Id="rId51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6.xml"/><Relationship Id="rId41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4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6/3/22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6/3/22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47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2873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19435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2249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08845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810940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985554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04770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20132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436906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endParaRPr lang="en-US" b="0" noProof="0" dirty="0"/>
          </a:p>
        </p:txBody>
      </p:sp>
    </p:spTree>
    <p:extLst>
      <p:ext uri="{BB962C8B-B14F-4D97-AF65-F5344CB8AC3E}">
        <p14:creationId xmlns:p14="http://schemas.microsoft.com/office/powerpoint/2010/main" val="969869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281954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endParaRPr lang="en-US" b="0" noProof="0" dirty="0"/>
          </a:p>
        </p:txBody>
      </p:sp>
    </p:spTree>
    <p:extLst>
      <p:ext uri="{BB962C8B-B14F-4D97-AF65-F5344CB8AC3E}">
        <p14:creationId xmlns:p14="http://schemas.microsoft.com/office/powerpoint/2010/main" val="38613110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Tx/>
              <a:buNone/>
            </a:pP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967940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u="none" noProof="0" dirty="0"/>
          </a:p>
        </p:txBody>
      </p:sp>
    </p:spTree>
    <p:extLst>
      <p:ext uri="{BB962C8B-B14F-4D97-AF65-F5344CB8AC3E}">
        <p14:creationId xmlns:p14="http://schemas.microsoft.com/office/powerpoint/2010/main" val="553199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u="none" noProof="0" dirty="0"/>
          </a:p>
        </p:txBody>
      </p:sp>
    </p:spTree>
    <p:extLst>
      <p:ext uri="{BB962C8B-B14F-4D97-AF65-F5344CB8AC3E}">
        <p14:creationId xmlns:p14="http://schemas.microsoft.com/office/powerpoint/2010/main" val="30246633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u="none" noProof="0" dirty="0"/>
          </a:p>
        </p:txBody>
      </p:sp>
    </p:spTree>
    <p:extLst>
      <p:ext uri="{BB962C8B-B14F-4D97-AF65-F5344CB8AC3E}">
        <p14:creationId xmlns:p14="http://schemas.microsoft.com/office/powerpoint/2010/main" val="31549435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52990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41930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106904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Emergency slides</a:t>
            </a:r>
          </a:p>
        </p:txBody>
      </p:sp>
    </p:spTree>
    <p:extLst>
      <p:ext uri="{BB962C8B-B14F-4D97-AF65-F5344CB8AC3E}">
        <p14:creationId xmlns:p14="http://schemas.microsoft.com/office/powerpoint/2010/main" val="3512650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Emergency slides</a:t>
            </a:r>
          </a:p>
        </p:txBody>
      </p:sp>
    </p:spTree>
    <p:extLst>
      <p:ext uri="{BB962C8B-B14F-4D97-AF65-F5344CB8AC3E}">
        <p14:creationId xmlns:p14="http://schemas.microsoft.com/office/powerpoint/2010/main" val="3810417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7112271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Emergency slides</a:t>
            </a:r>
          </a:p>
        </p:txBody>
      </p:sp>
    </p:spTree>
    <p:extLst>
      <p:ext uri="{BB962C8B-B14F-4D97-AF65-F5344CB8AC3E}">
        <p14:creationId xmlns:p14="http://schemas.microsoft.com/office/powerpoint/2010/main" val="2086800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8431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b="0" noProof="0" dirty="0"/>
          </a:p>
        </p:txBody>
      </p:sp>
    </p:spTree>
    <p:extLst>
      <p:ext uri="{BB962C8B-B14F-4D97-AF65-F5344CB8AC3E}">
        <p14:creationId xmlns:p14="http://schemas.microsoft.com/office/powerpoint/2010/main" val="946005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8260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0060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815287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40060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eaker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1995686"/>
            <a:ext cx="8064896" cy="720080"/>
          </a:xfrm>
        </p:spPr>
        <p:txBody>
          <a:bodyPr>
            <a:normAutofit/>
          </a:bodyPr>
          <a:lstStyle>
            <a:lvl1pPr algn="ctr">
              <a:defRPr sz="2800">
                <a:solidFill>
                  <a:srgbClr val="FDBA12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5" name="Plassholder for tekst 3">
            <a:extLst>
              <a:ext uri="{FF2B5EF4-FFF2-40B4-BE49-F238E27FC236}">
                <a16:creationId xmlns:a16="http://schemas.microsoft.com/office/drawing/2014/main" id="{1CD8EA4B-13CD-40B4-BDDD-B2F23644D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2931791"/>
            <a:ext cx="8064896" cy="432048"/>
          </a:xfrm>
        </p:spPr>
        <p:txBody>
          <a:bodyPr/>
          <a:lstStyle>
            <a:lvl1pPr marL="0" indent="0" algn="ctr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1pPr>
            <a:lvl2pPr marL="4572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2pPr>
            <a:lvl3pPr marL="9144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3pPr>
            <a:lvl4pPr marL="13716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4pPr>
            <a:lvl5pPr marL="18288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895968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and Sess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1995686"/>
            <a:ext cx="8064896" cy="720080"/>
          </a:xfrm>
        </p:spPr>
        <p:txBody>
          <a:bodyPr>
            <a:normAutofit/>
          </a:bodyPr>
          <a:lstStyle>
            <a:lvl1pPr algn="ctr">
              <a:defRPr sz="2800">
                <a:solidFill>
                  <a:srgbClr val="FDBA12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5" name="Plassholder for tekst 3">
            <a:extLst>
              <a:ext uri="{FF2B5EF4-FFF2-40B4-BE49-F238E27FC236}">
                <a16:creationId xmlns:a16="http://schemas.microsoft.com/office/drawing/2014/main" id="{1CD8EA4B-13CD-40B4-BDDD-B2F23644D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9552" y="2931791"/>
            <a:ext cx="8064896" cy="432048"/>
          </a:xfrm>
        </p:spPr>
        <p:txBody>
          <a:bodyPr/>
          <a:lstStyle>
            <a:lvl1pPr marL="0" indent="0" algn="ctr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1pPr>
            <a:lvl2pPr marL="4572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2pPr>
            <a:lvl3pPr marL="9144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3pPr>
            <a:lvl4pPr marL="13716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4pPr>
            <a:lvl5pPr marL="1828800" indent="0">
              <a:buClr>
                <a:srgbClr val="FDBA12"/>
              </a:buClr>
              <a:buFontTx/>
              <a:buNone/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211147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8F95C4E-1091-4AFC-A458-56779C01D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552" y="1995686"/>
            <a:ext cx="8064896" cy="720080"/>
          </a:xfrm>
        </p:spPr>
        <p:txBody>
          <a:bodyPr>
            <a:normAutofit/>
          </a:bodyPr>
          <a:lstStyle>
            <a:lvl1pPr algn="ctr">
              <a:defRPr sz="2800">
                <a:solidFill>
                  <a:srgbClr val="FDBA12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1pPr>
            <a:lvl2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2pPr>
            <a:lvl3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3pPr>
            <a:lvl4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4pPr>
            <a:lvl5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DARK media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4042792" cy="2663825"/>
          </a:xfrm>
        </p:spPr>
        <p:txBody>
          <a:bodyPr/>
          <a:lstStyle>
            <a:lvl1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1pPr>
            <a:lvl2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2pPr>
            <a:lvl3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3pPr>
            <a:lvl4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4pPr>
            <a:lvl5pPr>
              <a:buClr>
                <a:srgbClr val="FDBA12"/>
              </a:buClr>
              <a:defRPr baseline="0">
                <a:solidFill>
                  <a:schemeClr val="bg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C619DA90-5716-16E7-D0C6-E0AD562F6B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16463" y="1563688"/>
            <a:ext cx="3970337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604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rgbClr val="34374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1pPr>
            <a:lvl2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2pPr>
            <a:lvl3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3pPr>
            <a:lvl4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4pPr>
            <a:lvl5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LIGHT media r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aseline="0">
                <a:solidFill>
                  <a:srgbClr val="34374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4114800" cy="2663825"/>
          </a:xfrm>
        </p:spPr>
        <p:txBody>
          <a:bodyPr/>
          <a:lstStyle>
            <a:lvl1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1pPr>
            <a:lvl2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2pPr>
            <a:lvl3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3pPr>
            <a:lvl4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4pPr>
            <a:lvl5pPr>
              <a:buClr>
                <a:srgbClr val="FDBA12"/>
              </a:buClr>
              <a:defRPr baseline="0">
                <a:solidFill>
                  <a:srgbClr val="343741"/>
                </a:solidFill>
                <a:latin typeface="IBM Plex Sans" panose="020B0503050203000203" pitchFamily="34" charset="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01918F4-FC6F-654D-B51C-4278977557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16463" y="1563688"/>
            <a:ext cx="3970337" cy="2663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85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inser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0A42B-155C-4E38-B2A4-05F9B3773F2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8313" y="411510"/>
            <a:ext cx="8208143" cy="4176464"/>
          </a:xfrm>
        </p:spPr>
        <p:txBody>
          <a:bodyPr/>
          <a:lstStyle>
            <a:lvl1pPr>
              <a:buClr>
                <a:srgbClr val="FDBA12"/>
              </a:buClr>
              <a:defRPr/>
            </a:lvl1pPr>
            <a:lvl2pPr>
              <a:buClr>
                <a:srgbClr val="FDBA12"/>
              </a:buClr>
              <a:defRPr/>
            </a:lvl2pPr>
            <a:lvl3pPr>
              <a:buClr>
                <a:srgbClr val="FDBA12"/>
              </a:buClr>
              <a:defRPr/>
            </a:lvl3pPr>
            <a:lvl4pPr>
              <a:buClr>
                <a:srgbClr val="FDBA12"/>
              </a:buClr>
              <a:defRPr/>
            </a:lvl4pPr>
            <a:lvl5pPr>
              <a:buClr>
                <a:srgbClr val="FDBA1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219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3" r:id="rId2"/>
    <p:sldLayoutId id="2147483649" r:id="rId3"/>
    <p:sldLayoutId id="2147483655" r:id="rId4"/>
    <p:sldLayoutId id="2147483695" r:id="rId5"/>
    <p:sldLayoutId id="2147483692" r:id="rId6"/>
    <p:sldLayoutId id="2147483696" r:id="rId7"/>
    <p:sldLayoutId id="2147483694" r:id="rId8"/>
    <p:sldLayoutId id="2147483691" r:id="rId9"/>
    <p:sldLayoutId id="2147483697" r:id="rId10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baseline="0">
          <a:solidFill>
            <a:srgbClr val="343741"/>
          </a:solidFill>
          <a:latin typeface="IBM Plex Sans" panose="020B0503050203000203" pitchFamily="34" charset="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FDBA12"/>
        </a:buClr>
        <a:buFont typeface="Arial"/>
        <a:buChar char="•"/>
        <a:defRPr sz="2000" b="0" i="0" strike="noStrike" kern="1200" baseline="0">
          <a:solidFill>
            <a:srgbClr val="343741"/>
          </a:solidFill>
          <a:latin typeface="IBM Plex Sans" panose="020B0503050203000203" pitchFamily="34" charset="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FDBA12"/>
        </a:buClr>
        <a:buFont typeface="Arial"/>
        <a:buChar char="•"/>
        <a:defRPr sz="1800" b="0" i="0" kern="1200" baseline="0">
          <a:solidFill>
            <a:srgbClr val="343741"/>
          </a:solidFill>
          <a:latin typeface="IBM Plex Sans" panose="020B0503050203000203" pitchFamily="34" charset="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FDBA12"/>
        </a:buClr>
        <a:buFont typeface="Arial"/>
        <a:buChar char="•"/>
        <a:defRPr sz="1800" b="0" i="0" kern="1200" baseline="0">
          <a:solidFill>
            <a:srgbClr val="343741"/>
          </a:solidFill>
          <a:latin typeface="IBM Plex Sans" panose="020B0503050203000203" pitchFamily="34" charset="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FDBA12"/>
        </a:buClr>
        <a:buFont typeface="Arial"/>
        <a:buChar char="•"/>
        <a:defRPr sz="1400" b="0" i="0" kern="1200" baseline="0">
          <a:solidFill>
            <a:srgbClr val="343741"/>
          </a:solidFill>
          <a:latin typeface="IBM Plex Sans" panose="020B0503050203000203" pitchFamily="34" charset="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FDBA12"/>
        </a:buClr>
        <a:buFont typeface="Arial"/>
        <a:buChar char="•"/>
        <a:defRPr sz="1400" b="0" i="0" kern="1200" baseline="0">
          <a:solidFill>
            <a:srgbClr val="343741"/>
          </a:solidFill>
          <a:latin typeface="IBM Plex Sans" panose="020B0503050203000203" pitchFamily="34" charset="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github.com/Azure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Azure/Enterprise-Scale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0691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EFF-3FD9-AE27-E031-D64252E4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so far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27FA-217A-0FAE-D59A-0CCD04F46F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is no other way, but the IaC way</a:t>
            </a:r>
          </a:p>
          <a:p>
            <a:r>
              <a:rPr lang="en-US" dirty="0"/>
              <a:t>Fear of (big) ARM templates (16000 lines +)</a:t>
            </a:r>
          </a:p>
          <a:p>
            <a:r>
              <a:rPr lang="en-US" dirty="0"/>
              <a:t>DINE policies (Deploy If Not Exists) are hard to manage</a:t>
            </a:r>
          </a:p>
          <a:p>
            <a:pPr lvl="1"/>
            <a:r>
              <a:rPr lang="en-US" dirty="0"/>
              <a:t>(And is undermining the declarativeness of IaC)</a:t>
            </a:r>
          </a:p>
          <a:p>
            <a:r>
              <a:rPr lang="en-US" dirty="0"/>
              <a:t>You need a lot more policies and policy assignments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07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EFF-3FD9-AE27-E031-D64252E4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so far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27FA-217A-0FAE-D59A-0CCD04F46F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no other way, but the IaC way</a:t>
            </a:r>
          </a:p>
          <a:p>
            <a:r>
              <a:rPr lang="en-US" dirty="0"/>
              <a:t>Fear of (big) ARM templates (16000 lines +)</a:t>
            </a:r>
          </a:p>
          <a:p>
            <a:r>
              <a:rPr lang="en-US" dirty="0"/>
              <a:t>DINE policies (Deploy If Not Exists) are hard to manage</a:t>
            </a:r>
          </a:p>
          <a:p>
            <a:pPr lvl="1"/>
            <a:r>
              <a:rPr lang="en-US" dirty="0"/>
              <a:t>(And is undermining the declarativeness of IaC)</a:t>
            </a:r>
          </a:p>
          <a:p>
            <a:r>
              <a:rPr lang="en-US" dirty="0"/>
              <a:t>You need a lot more policies and policy assignments</a:t>
            </a:r>
          </a:p>
          <a:p>
            <a:r>
              <a:rPr lang="en-US" dirty="0"/>
              <a:t>You need a proper method for safely updating and maintaining your platform as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84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uppe 21">
            <a:extLst>
              <a:ext uri="{FF2B5EF4-FFF2-40B4-BE49-F238E27FC236}">
                <a16:creationId xmlns:a16="http://schemas.microsoft.com/office/drawing/2014/main" id="{31C1AA2C-775E-4846-861C-CC924B34D576}"/>
              </a:ext>
            </a:extLst>
          </p:cNvPr>
          <p:cNvGrpSpPr/>
          <p:nvPr/>
        </p:nvGrpSpPr>
        <p:grpSpPr>
          <a:xfrm>
            <a:off x="6773310" y="1995686"/>
            <a:ext cx="1728192" cy="2053111"/>
            <a:chOff x="773578" y="1958799"/>
            <a:chExt cx="1728192" cy="2053111"/>
          </a:xfrm>
        </p:grpSpPr>
        <p:sp>
          <p:nvSpPr>
            <p:cNvPr id="8" name="Rektangel 7">
              <a:extLst>
                <a:ext uri="{FF2B5EF4-FFF2-40B4-BE49-F238E27FC236}">
                  <a16:creationId xmlns:a16="http://schemas.microsoft.com/office/drawing/2014/main" id="{1A0F028C-AF3F-AA42-A05A-AE92E8A296A5}"/>
                </a:ext>
              </a:extLst>
            </p:cNvPr>
            <p:cNvSpPr/>
            <p:nvPr/>
          </p:nvSpPr>
          <p:spPr>
            <a:xfrm>
              <a:off x="773578" y="2480856"/>
              <a:ext cx="1728192" cy="1531054"/>
            </a:xfrm>
            <a:prstGeom prst="rect">
              <a:avLst/>
            </a:prstGeom>
            <a:solidFill>
              <a:srgbClr val="0370C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5395617F-D1D3-674B-AFD4-9BDD230F7EE9}"/>
                </a:ext>
              </a:extLst>
            </p:cNvPr>
            <p:cNvSpPr/>
            <p:nvPr/>
          </p:nvSpPr>
          <p:spPr>
            <a:xfrm>
              <a:off x="1115616" y="1958799"/>
              <a:ext cx="1044116" cy="1044116"/>
            </a:xfrm>
            <a:prstGeom prst="ellipse">
              <a:avLst/>
            </a:prstGeom>
            <a:ln w="28575">
              <a:solidFill>
                <a:srgbClr val="0370C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12" name="Bilde 11">
              <a:extLst>
                <a:ext uri="{FF2B5EF4-FFF2-40B4-BE49-F238E27FC236}">
                  <a16:creationId xmlns:a16="http://schemas.microsoft.com/office/drawing/2014/main" id="{8E345FA9-6590-784A-9F70-8C76DEF0E7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98876" y="2019710"/>
              <a:ext cx="841592" cy="922293"/>
            </a:xfrm>
            <a:prstGeom prst="rect">
              <a:avLst/>
            </a:prstGeom>
          </p:spPr>
        </p:pic>
        <p:sp>
          <p:nvSpPr>
            <p:cNvPr id="21" name="TekstSylinder 20">
              <a:extLst>
                <a:ext uri="{FF2B5EF4-FFF2-40B4-BE49-F238E27FC236}">
                  <a16:creationId xmlns:a16="http://schemas.microsoft.com/office/drawing/2014/main" id="{3B4D02F9-EE5C-4944-8E60-F73A3B782ADD}"/>
                </a:ext>
              </a:extLst>
            </p:cNvPr>
            <p:cNvSpPr txBox="1"/>
            <p:nvPr/>
          </p:nvSpPr>
          <p:spPr>
            <a:xfrm>
              <a:off x="1043608" y="3147814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Policy</a:t>
              </a:r>
            </a:p>
          </p:txBody>
        </p:sp>
      </p:grpSp>
      <p:grpSp>
        <p:nvGrpSpPr>
          <p:cNvPr id="23" name="Gruppe 22">
            <a:extLst>
              <a:ext uri="{FF2B5EF4-FFF2-40B4-BE49-F238E27FC236}">
                <a16:creationId xmlns:a16="http://schemas.microsoft.com/office/drawing/2014/main" id="{950B1068-076D-9749-9D44-705AEBF09C11}"/>
              </a:ext>
            </a:extLst>
          </p:cNvPr>
          <p:cNvGrpSpPr/>
          <p:nvPr/>
        </p:nvGrpSpPr>
        <p:grpSpPr>
          <a:xfrm>
            <a:off x="586062" y="1995686"/>
            <a:ext cx="1728192" cy="2053111"/>
            <a:chOff x="773578" y="1958799"/>
            <a:chExt cx="1728192" cy="2053111"/>
          </a:xfrm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30818132-342B-5549-AA0F-B6B2373D6647}"/>
                </a:ext>
              </a:extLst>
            </p:cNvPr>
            <p:cNvSpPr/>
            <p:nvPr/>
          </p:nvSpPr>
          <p:spPr>
            <a:xfrm>
              <a:off x="773578" y="2480856"/>
              <a:ext cx="1728192" cy="1531054"/>
            </a:xfrm>
            <a:prstGeom prst="rect">
              <a:avLst/>
            </a:prstGeom>
            <a:solidFill>
              <a:srgbClr val="0370C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E39142AE-8B91-A14E-827A-D044E22B9A5F}"/>
                </a:ext>
              </a:extLst>
            </p:cNvPr>
            <p:cNvSpPr/>
            <p:nvPr/>
          </p:nvSpPr>
          <p:spPr>
            <a:xfrm>
              <a:off x="1115616" y="1958799"/>
              <a:ext cx="1044116" cy="1044116"/>
            </a:xfrm>
            <a:prstGeom prst="ellipse">
              <a:avLst/>
            </a:prstGeom>
            <a:ln w="28575">
              <a:solidFill>
                <a:srgbClr val="0370C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26" name="Bilde 25">
              <a:extLst>
                <a:ext uri="{FF2B5EF4-FFF2-40B4-BE49-F238E27FC236}">
                  <a16:creationId xmlns:a16="http://schemas.microsoft.com/office/drawing/2014/main" id="{3879C1EB-A990-DE40-9488-980ED5BF3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160621" y="2081320"/>
              <a:ext cx="954106" cy="810990"/>
            </a:xfrm>
            <a:prstGeom prst="rect">
              <a:avLst/>
            </a:prstGeom>
          </p:spPr>
        </p:pic>
        <p:sp>
          <p:nvSpPr>
            <p:cNvPr id="27" name="TekstSylinder 26">
              <a:extLst>
                <a:ext uri="{FF2B5EF4-FFF2-40B4-BE49-F238E27FC236}">
                  <a16:creationId xmlns:a16="http://schemas.microsoft.com/office/drawing/2014/main" id="{C31B1D7A-869E-0744-BA5D-AA6E4945F17F}"/>
                </a:ext>
              </a:extLst>
            </p:cNvPr>
            <p:cNvSpPr txBox="1"/>
            <p:nvPr/>
          </p:nvSpPr>
          <p:spPr>
            <a:xfrm>
              <a:off x="917594" y="3130254"/>
              <a:ext cx="1440160" cy="6023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Management Groups</a:t>
              </a:r>
            </a:p>
          </p:txBody>
        </p:sp>
      </p:grpSp>
      <p:grpSp>
        <p:nvGrpSpPr>
          <p:cNvPr id="29" name="Gruppe 28">
            <a:extLst>
              <a:ext uri="{FF2B5EF4-FFF2-40B4-BE49-F238E27FC236}">
                <a16:creationId xmlns:a16="http://schemas.microsoft.com/office/drawing/2014/main" id="{6CBC70C9-E55C-E14A-87DC-9B171A1E3683}"/>
              </a:ext>
            </a:extLst>
          </p:cNvPr>
          <p:cNvGrpSpPr/>
          <p:nvPr/>
        </p:nvGrpSpPr>
        <p:grpSpPr>
          <a:xfrm>
            <a:off x="4703080" y="1995686"/>
            <a:ext cx="1728192" cy="2053111"/>
            <a:chOff x="773578" y="1958799"/>
            <a:chExt cx="1728192" cy="2053111"/>
          </a:xfrm>
        </p:grpSpPr>
        <p:sp>
          <p:nvSpPr>
            <p:cNvPr id="30" name="Rektangel 29">
              <a:extLst>
                <a:ext uri="{FF2B5EF4-FFF2-40B4-BE49-F238E27FC236}">
                  <a16:creationId xmlns:a16="http://schemas.microsoft.com/office/drawing/2014/main" id="{8BB02CFB-597C-664F-93A4-038F1C21AEE7}"/>
                </a:ext>
              </a:extLst>
            </p:cNvPr>
            <p:cNvSpPr/>
            <p:nvPr/>
          </p:nvSpPr>
          <p:spPr>
            <a:xfrm>
              <a:off x="773578" y="2480856"/>
              <a:ext cx="1728192" cy="1531054"/>
            </a:xfrm>
            <a:prstGeom prst="rect">
              <a:avLst/>
            </a:prstGeom>
            <a:solidFill>
              <a:srgbClr val="0370C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057E2C64-A26C-484B-894E-69ADE3B437F9}"/>
                </a:ext>
              </a:extLst>
            </p:cNvPr>
            <p:cNvSpPr/>
            <p:nvPr/>
          </p:nvSpPr>
          <p:spPr>
            <a:xfrm>
              <a:off x="1115616" y="1958799"/>
              <a:ext cx="1044116" cy="1044116"/>
            </a:xfrm>
            <a:prstGeom prst="ellipse">
              <a:avLst/>
            </a:prstGeom>
            <a:ln w="28575">
              <a:solidFill>
                <a:srgbClr val="0370C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32" name="Bilde 31">
              <a:extLst>
                <a:ext uri="{FF2B5EF4-FFF2-40B4-BE49-F238E27FC236}">
                  <a16:creationId xmlns:a16="http://schemas.microsoft.com/office/drawing/2014/main" id="{7C451816-B9C4-114F-836A-CFDB16FC9C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282051" y="2047172"/>
              <a:ext cx="810990" cy="810990"/>
            </a:xfrm>
            <a:prstGeom prst="rect">
              <a:avLst/>
            </a:prstGeom>
          </p:spPr>
        </p:pic>
        <p:sp>
          <p:nvSpPr>
            <p:cNvPr id="33" name="TekstSylinder 32">
              <a:extLst>
                <a:ext uri="{FF2B5EF4-FFF2-40B4-BE49-F238E27FC236}">
                  <a16:creationId xmlns:a16="http://schemas.microsoft.com/office/drawing/2014/main" id="{85A52688-4728-CE4A-9C27-5B9353F324BE}"/>
                </a:ext>
              </a:extLst>
            </p:cNvPr>
            <p:cNvSpPr txBox="1"/>
            <p:nvPr/>
          </p:nvSpPr>
          <p:spPr>
            <a:xfrm>
              <a:off x="917594" y="3130254"/>
              <a:ext cx="1440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Logging</a:t>
              </a:r>
            </a:p>
          </p:txBody>
        </p:sp>
      </p:grpSp>
      <p:grpSp>
        <p:nvGrpSpPr>
          <p:cNvPr id="34" name="Gruppe 33">
            <a:extLst>
              <a:ext uri="{FF2B5EF4-FFF2-40B4-BE49-F238E27FC236}">
                <a16:creationId xmlns:a16="http://schemas.microsoft.com/office/drawing/2014/main" id="{EC0B4C6E-8AE1-5345-8116-23719FDBA1BF}"/>
              </a:ext>
            </a:extLst>
          </p:cNvPr>
          <p:cNvGrpSpPr/>
          <p:nvPr/>
        </p:nvGrpSpPr>
        <p:grpSpPr>
          <a:xfrm>
            <a:off x="2656292" y="1995686"/>
            <a:ext cx="1728192" cy="2053111"/>
            <a:chOff x="773578" y="1958799"/>
            <a:chExt cx="1728192" cy="2053111"/>
          </a:xfrm>
        </p:grpSpPr>
        <p:sp>
          <p:nvSpPr>
            <p:cNvPr id="35" name="Rektangel 34">
              <a:extLst>
                <a:ext uri="{FF2B5EF4-FFF2-40B4-BE49-F238E27FC236}">
                  <a16:creationId xmlns:a16="http://schemas.microsoft.com/office/drawing/2014/main" id="{04ADE7E8-B0B4-A94E-8BB7-58140B0EEA8D}"/>
                </a:ext>
              </a:extLst>
            </p:cNvPr>
            <p:cNvSpPr/>
            <p:nvPr/>
          </p:nvSpPr>
          <p:spPr>
            <a:xfrm>
              <a:off x="773578" y="2480856"/>
              <a:ext cx="1728192" cy="1531054"/>
            </a:xfrm>
            <a:prstGeom prst="rect">
              <a:avLst/>
            </a:prstGeom>
            <a:solidFill>
              <a:srgbClr val="0370C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A6461386-C384-1247-BF5C-332F771B30CA}"/>
                </a:ext>
              </a:extLst>
            </p:cNvPr>
            <p:cNvSpPr/>
            <p:nvPr/>
          </p:nvSpPr>
          <p:spPr>
            <a:xfrm>
              <a:off x="1115616" y="1958799"/>
              <a:ext cx="1044116" cy="1044116"/>
            </a:xfrm>
            <a:prstGeom prst="ellipse">
              <a:avLst/>
            </a:prstGeom>
            <a:ln w="28575">
              <a:solidFill>
                <a:srgbClr val="0370C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pic>
          <p:nvPicPr>
            <p:cNvPr id="37" name="Bilde 36">
              <a:extLst>
                <a:ext uri="{FF2B5EF4-FFF2-40B4-BE49-F238E27FC236}">
                  <a16:creationId xmlns:a16="http://schemas.microsoft.com/office/drawing/2014/main" id="{DCB9EADE-D3AB-3541-A2D4-2499EDEAF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1160621" y="2164804"/>
              <a:ext cx="954106" cy="644021"/>
            </a:xfrm>
            <a:prstGeom prst="rect">
              <a:avLst/>
            </a:prstGeom>
          </p:spPr>
        </p:pic>
        <p:sp>
          <p:nvSpPr>
            <p:cNvPr id="38" name="TekstSylinder 37">
              <a:extLst>
                <a:ext uri="{FF2B5EF4-FFF2-40B4-BE49-F238E27FC236}">
                  <a16:creationId xmlns:a16="http://schemas.microsoft.com/office/drawing/2014/main" id="{F50D54BF-A7B0-DF41-BD53-3EB6754BBC18}"/>
                </a:ext>
              </a:extLst>
            </p:cNvPr>
            <p:cNvSpPr txBox="1"/>
            <p:nvPr/>
          </p:nvSpPr>
          <p:spPr>
            <a:xfrm>
              <a:off x="917594" y="3130254"/>
              <a:ext cx="14401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Networking</a:t>
              </a:r>
            </a:p>
          </p:txBody>
        </p: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1C8FC829-1F53-2748-9F7A-FF5B83D57AC3}"/>
              </a:ext>
            </a:extLst>
          </p:cNvPr>
          <p:cNvSpPr txBox="1">
            <a:spLocks/>
          </p:cNvSpPr>
          <p:nvPr/>
        </p:nvSpPr>
        <p:spPr>
          <a:xfrm>
            <a:off x="457200" y="754815"/>
            <a:ext cx="8229600" cy="9144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rgbClr val="343741"/>
                </a:solidFill>
                <a:latin typeface="IBM Plex Sans" panose="020B0503050203000203" pitchFamily="34" charset="0"/>
                <a:ea typeface="+mj-ea"/>
                <a:cs typeface="Museo Sans 100"/>
              </a:defRPr>
            </a:lvl1pPr>
          </a:lstStyle>
          <a:p>
            <a:pPr algn="ctr"/>
            <a:r>
              <a:rPr lang="en-US" dirty="0"/>
              <a:t>Enterprise Scale IaC elements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56562F5C-4C94-144B-9302-D425487A1991}"/>
              </a:ext>
            </a:extLst>
          </p:cNvPr>
          <p:cNvSpPr txBox="1">
            <a:spLocks/>
          </p:cNvSpPr>
          <p:nvPr/>
        </p:nvSpPr>
        <p:spPr>
          <a:xfrm>
            <a:off x="156500" y="4335244"/>
            <a:ext cx="8455968" cy="637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>
                <a:hlinkClick r:id="rId7"/>
              </a:rPr>
              <a:t>https://github.com/Azure/ALZ-Bicep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32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0FD06513-7B31-8C4D-A01E-3CED307ED06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rcRect/>
          <a:stretch/>
        </p:blipFill>
        <p:spPr>
          <a:xfrm>
            <a:off x="-126390" y="0"/>
            <a:ext cx="9396779" cy="5143500"/>
          </a:xfrm>
        </p:spPr>
      </p:pic>
    </p:spTree>
    <p:extLst>
      <p:ext uri="{BB962C8B-B14F-4D97-AF65-F5344CB8AC3E}">
        <p14:creationId xmlns:p14="http://schemas.microsoft.com/office/powerpoint/2010/main" val="1943868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33D19-ECDB-83EE-6D79-FE5C2BBB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workflow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9A3B5-FDB8-FC49-A55E-318C735968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7931224" cy="2664246"/>
          </a:xfrm>
        </p:spPr>
        <p:txBody>
          <a:bodyPr numCol="2" spcCol="720000">
            <a:normAutofit/>
          </a:bodyPr>
          <a:lstStyle/>
          <a:p>
            <a:r>
              <a:rPr lang="en-US" dirty="0"/>
              <a:t>100% Declarative</a:t>
            </a:r>
          </a:p>
          <a:p>
            <a:r>
              <a:rPr lang="en-US" dirty="0"/>
              <a:t>Support policies and initiatives</a:t>
            </a:r>
          </a:p>
          <a:p>
            <a:r>
              <a:rPr lang="en-US" dirty="0"/>
              <a:t>Process policies before initiatives</a:t>
            </a:r>
          </a:p>
          <a:p>
            <a:r>
              <a:rPr lang="en-US" dirty="0"/>
              <a:t>Support multiple assignments per definition</a:t>
            </a:r>
          </a:p>
          <a:p>
            <a:r>
              <a:rPr lang="en-US" dirty="0"/>
              <a:t>Support both built-in and custom definitions</a:t>
            </a:r>
          </a:p>
          <a:p>
            <a:r>
              <a:rPr lang="en-US" dirty="0"/>
              <a:t>Support exemptions</a:t>
            </a:r>
          </a:p>
          <a:p>
            <a:r>
              <a:rPr lang="en-US" dirty="0"/>
              <a:t>Support cleanup</a:t>
            </a:r>
          </a:p>
          <a:p>
            <a:endParaRPr lang="en-US" dirty="0"/>
          </a:p>
          <a:p>
            <a:r>
              <a:rPr lang="en-US" dirty="0"/>
              <a:t>Easy to use</a:t>
            </a:r>
          </a:p>
        </p:txBody>
      </p:sp>
    </p:spTree>
    <p:extLst>
      <p:ext uri="{BB962C8B-B14F-4D97-AF65-F5344CB8AC3E}">
        <p14:creationId xmlns:p14="http://schemas.microsoft.com/office/powerpoint/2010/main" val="148183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B6E2-F0C3-6FD1-B828-E6E3218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478"/>
            <a:ext cx="8229600" cy="914400"/>
          </a:xfrm>
        </p:spPr>
        <p:txBody>
          <a:bodyPr/>
          <a:lstStyle/>
          <a:p>
            <a:r>
              <a:rPr lang="en-US" dirty="0"/>
              <a:t>ESLZ Default LZ provisioning</a:t>
            </a:r>
          </a:p>
        </p:txBody>
      </p:sp>
      <p:pic>
        <p:nvPicPr>
          <p:cNvPr id="5" name="Plassholder for bilde 4">
            <a:extLst>
              <a:ext uri="{FF2B5EF4-FFF2-40B4-BE49-F238E27FC236}">
                <a16:creationId xmlns:a16="http://schemas.microsoft.com/office/drawing/2014/main" id="{B80AEFB6-B953-3941-8623-EFF2878A5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tretch/>
        </p:blipFill>
        <p:spPr>
          <a:xfrm>
            <a:off x="1198362" y="542381"/>
            <a:ext cx="6747275" cy="4620526"/>
          </a:xfrm>
        </p:spPr>
      </p:pic>
    </p:spTree>
    <p:extLst>
      <p:ext uri="{BB962C8B-B14F-4D97-AF65-F5344CB8AC3E}">
        <p14:creationId xmlns:p14="http://schemas.microsoft.com/office/powerpoint/2010/main" val="492147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B6E2-F0C3-6FD1-B828-E6E3218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478"/>
            <a:ext cx="8229600" cy="914400"/>
          </a:xfrm>
        </p:spPr>
        <p:txBody>
          <a:bodyPr/>
          <a:lstStyle/>
          <a:p>
            <a:r>
              <a:rPr lang="en-US" dirty="0"/>
              <a:t>ESLZ Default Landing Zone provisioning</a:t>
            </a:r>
          </a:p>
        </p:txBody>
      </p:sp>
      <p:pic>
        <p:nvPicPr>
          <p:cNvPr id="5" name="Plassholder for bilde 4">
            <a:extLst>
              <a:ext uri="{FF2B5EF4-FFF2-40B4-BE49-F238E27FC236}">
                <a16:creationId xmlns:a16="http://schemas.microsoft.com/office/drawing/2014/main" id="{B80AEFB6-B953-3941-8623-EFF2878A5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/>
          <a:stretch/>
        </p:blipFill>
        <p:spPr>
          <a:xfrm>
            <a:off x="1198362" y="542381"/>
            <a:ext cx="6747275" cy="4620525"/>
          </a:xfrm>
        </p:spPr>
      </p:pic>
    </p:spTree>
    <p:extLst>
      <p:ext uri="{BB962C8B-B14F-4D97-AF65-F5344CB8AC3E}">
        <p14:creationId xmlns:p14="http://schemas.microsoft.com/office/powerpoint/2010/main" val="4093608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B6E2-F0C3-6FD1-B828-E6E3218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478"/>
            <a:ext cx="8229600" cy="914400"/>
          </a:xfrm>
        </p:spPr>
        <p:txBody>
          <a:bodyPr/>
          <a:lstStyle/>
          <a:p>
            <a:r>
              <a:rPr lang="en-US" dirty="0"/>
              <a:t>Landing Zone provisioning</a:t>
            </a:r>
          </a:p>
        </p:txBody>
      </p:sp>
      <p:pic>
        <p:nvPicPr>
          <p:cNvPr id="5" name="Plassholder for bilde 4">
            <a:extLst>
              <a:ext uri="{FF2B5EF4-FFF2-40B4-BE49-F238E27FC236}">
                <a16:creationId xmlns:a16="http://schemas.microsoft.com/office/drawing/2014/main" id="{B80AEFB6-B953-3941-8623-EFF2878A5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-1" t="-149" r="191" b="65595"/>
          <a:stretch/>
        </p:blipFill>
        <p:spPr>
          <a:xfrm>
            <a:off x="-138260" y="1226797"/>
            <a:ext cx="9606804" cy="2689905"/>
          </a:xfrm>
        </p:spPr>
      </p:pic>
    </p:spTree>
    <p:extLst>
      <p:ext uri="{BB962C8B-B14F-4D97-AF65-F5344CB8AC3E}">
        <p14:creationId xmlns:p14="http://schemas.microsoft.com/office/powerpoint/2010/main" val="13865430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245B-4B32-4F3E-80D8-5520C89E0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527" y="1730772"/>
            <a:ext cx="8496944" cy="720080"/>
          </a:xfrm>
        </p:spPr>
        <p:txBody>
          <a:bodyPr>
            <a:normAutofit/>
          </a:bodyPr>
          <a:lstStyle/>
          <a:p>
            <a:r>
              <a:rPr lang="en-US" dirty="0"/>
              <a:t>Eyes on the price</a:t>
            </a:r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68941909-D212-CE43-AF44-E1D8C00AC5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560" t="-7983" r="-1560" b="-9145"/>
          <a:stretch/>
        </p:blipFill>
        <p:spPr>
          <a:xfrm>
            <a:off x="1763689" y="2355726"/>
            <a:ext cx="5616624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245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B6E2-F0C3-6FD1-B828-E6E3218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478"/>
            <a:ext cx="8229600" cy="914400"/>
          </a:xfrm>
        </p:spPr>
        <p:txBody>
          <a:bodyPr/>
          <a:lstStyle/>
          <a:p>
            <a:r>
              <a:rPr lang="en-US" dirty="0"/>
              <a:t>Landing Zone provisioning</a:t>
            </a:r>
          </a:p>
        </p:txBody>
      </p:sp>
      <p:pic>
        <p:nvPicPr>
          <p:cNvPr id="5" name="Plassholder for bilde 4">
            <a:extLst>
              <a:ext uri="{FF2B5EF4-FFF2-40B4-BE49-F238E27FC236}">
                <a16:creationId xmlns:a16="http://schemas.microsoft.com/office/drawing/2014/main" id="{B80AEFB6-B953-3941-8623-EFF2878A5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-1" t="-149" r="191" b="65595"/>
          <a:stretch/>
        </p:blipFill>
        <p:spPr>
          <a:xfrm>
            <a:off x="-138260" y="1226797"/>
            <a:ext cx="9606804" cy="2689905"/>
          </a:xfrm>
        </p:spPr>
      </p:pic>
    </p:spTree>
    <p:extLst>
      <p:ext uri="{BB962C8B-B14F-4D97-AF65-F5344CB8AC3E}">
        <p14:creationId xmlns:p14="http://schemas.microsoft.com/office/powerpoint/2010/main" val="250534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5DAF-8F57-46B2-9F41-B03F489CB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Audun Hagen</a:t>
            </a:r>
            <a:br>
              <a:rPr lang="en-US" dirty="0"/>
            </a:br>
            <a:r>
              <a:rPr lang="en-US" dirty="0"/>
              <a:t>Devoteam M Cloud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44984C-634C-4ED0-B981-94C45DEC12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Azure Enterprise Scale and beyond with GitOps</a:t>
            </a:r>
          </a:p>
        </p:txBody>
      </p:sp>
    </p:spTree>
    <p:extLst>
      <p:ext uri="{BB962C8B-B14F-4D97-AF65-F5344CB8AC3E}">
        <p14:creationId xmlns:p14="http://schemas.microsoft.com/office/powerpoint/2010/main" val="3420552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ssholder for bilde 4">
            <a:extLst>
              <a:ext uri="{FF2B5EF4-FFF2-40B4-BE49-F238E27FC236}">
                <a16:creationId xmlns:a16="http://schemas.microsoft.com/office/drawing/2014/main" id="{B80AEFB6-B953-3941-8623-EFF2878A510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133" r="1133"/>
          <a:stretch/>
        </p:blipFill>
        <p:spPr>
          <a:xfrm>
            <a:off x="251520" y="-92546"/>
            <a:ext cx="8640960" cy="5110245"/>
          </a:xfrm>
        </p:spPr>
      </p:pic>
    </p:spTree>
    <p:extLst>
      <p:ext uri="{BB962C8B-B14F-4D97-AF65-F5344CB8AC3E}">
        <p14:creationId xmlns:p14="http://schemas.microsoft.com/office/powerpoint/2010/main" val="296994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0D0926B6-6E9E-A34E-B1C1-CED8C06A7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634079"/>
            <a:ext cx="3384108" cy="3377831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5CC669BB-E1DD-744F-A3D0-9381F80AE7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1691" y="634082"/>
            <a:ext cx="3384108" cy="3377830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9EA4933-EE37-D048-9E4F-7CF9F11C3D77}"/>
              </a:ext>
            </a:extLst>
          </p:cNvPr>
          <p:cNvSpPr txBox="1">
            <a:spLocks/>
          </p:cNvSpPr>
          <p:nvPr/>
        </p:nvSpPr>
        <p:spPr>
          <a:xfrm>
            <a:off x="4921691" y="4221598"/>
            <a:ext cx="3384108" cy="510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Reality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3068C88-2919-8A47-B189-652C0BD9534F}"/>
              </a:ext>
            </a:extLst>
          </p:cNvPr>
          <p:cNvSpPr txBox="1">
            <a:spLocks/>
          </p:cNvSpPr>
          <p:nvPr/>
        </p:nvSpPr>
        <p:spPr>
          <a:xfrm>
            <a:off x="683568" y="4221597"/>
            <a:ext cx="3384108" cy="510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1607857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33D19-ECDB-83EE-6D79-FE5C2BBB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 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9A3B5-FDB8-FC49-A55E-318C735968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504" y="1563689"/>
            <a:ext cx="9036496" cy="2016174"/>
          </a:xfrm>
        </p:spPr>
        <p:txBody>
          <a:bodyPr numCol="2" spcCol="360000">
            <a:noAutofit/>
          </a:bodyPr>
          <a:lstStyle/>
          <a:p>
            <a:r>
              <a:rPr lang="en-US" sz="2400" dirty="0"/>
              <a:t>Opt-in</a:t>
            </a:r>
          </a:p>
          <a:p>
            <a:r>
              <a:rPr lang="en-US" sz="2400" dirty="0"/>
              <a:t>Structure around workloads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4433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33D19-ECDB-83EE-6D79-FE5C2BBB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 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9A3B5-FDB8-FC49-A55E-318C735968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504" y="1563688"/>
            <a:ext cx="9036496" cy="2736253"/>
          </a:xfrm>
        </p:spPr>
        <p:txBody>
          <a:bodyPr numCol="2" spcCol="360000">
            <a:noAutofit/>
          </a:bodyPr>
          <a:lstStyle/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No pipeline management</a:t>
            </a:r>
          </a:p>
          <a:p>
            <a:r>
              <a:rPr lang="en-US" sz="2400" dirty="0"/>
              <a:t>100% declarative</a:t>
            </a:r>
          </a:p>
          <a:p>
            <a:r>
              <a:rPr lang="en-US" sz="2400" dirty="0"/>
              <a:t>Multi-template orchestration</a:t>
            </a:r>
          </a:p>
          <a:p>
            <a:endParaRPr lang="en-US" sz="24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AD1ACD8-F9FD-8EB2-A290-62A82DDC36AA}"/>
              </a:ext>
            </a:extLst>
          </p:cNvPr>
          <p:cNvSpPr txBox="1">
            <a:spLocks/>
          </p:cNvSpPr>
          <p:nvPr/>
        </p:nvSpPr>
        <p:spPr>
          <a:xfrm>
            <a:off x="107504" y="1563689"/>
            <a:ext cx="9036496" cy="2016174"/>
          </a:xfrm>
          <a:prstGeom prst="rect">
            <a:avLst/>
          </a:prstGeom>
        </p:spPr>
        <p:txBody>
          <a:bodyPr vert="horz" lIns="91440" tIns="45720" rIns="91440" bIns="45720" numCol="2" spcCol="36000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400" dirty="0"/>
          </a:p>
          <a:p>
            <a:endParaRPr lang="en-US" sz="2400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E014431-A4BF-1339-5974-D06136EAE0F8}"/>
              </a:ext>
            </a:extLst>
          </p:cNvPr>
          <p:cNvSpPr txBox="1">
            <a:spLocks/>
          </p:cNvSpPr>
          <p:nvPr/>
        </p:nvSpPr>
        <p:spPr>
          <a:xfrm>
            <a:off x="107504" y="1563663"/>
            <a:ext cx="9036496" cy="2016174"/>
          </a:xfrm>
          <a:prstGeom prst="rect">
            <a:avLst/>
          </a:prstGeom>
        </p:spPr>
        <p:txBody>
          <a:bodyPr vert="horz" lIns="91440" tIns="45720" rIns="91440" bIns="45720" numCol="2" spcCol="36000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Opt-in</a:t>
            </a:r>
          </a:p>
          <a:p>
            <a:r>
              <a:rPr lang="en-US" sz="2400" dirty="0"/>
              <a:t>Structure around workloads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6724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33D19-ECDB-83EE-6D79-FE5C2BBB6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 deployment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F07DA71-EB92-8B73-51C7-3A08FA356E08}"/>
              </a:ext>
            </a:extLst>
          </p:cNvPr>
          <p:cNvSpPr txBox="1">
            <a:spLocks/>
          </p:cNvSpPr>
          <p:nvPr/>
        </p:nvSpPr>
        <p:spPr>
          <a:xfrm>
            <a:off x="107504" y="1563688"/>
            <a:ext cx="9036496" cy="2736253"/>
          </a:xfrm>
          <a:prstGeom prst="rect">
            <a:avLst/>
          </a:prstGeom>
        </p:spPr>
        <p:txBody>
          <a:bodyPr vert="horz" lIns="91440" tIns="45720" rIns="91440" bIns="45720" numCol="2" spcCol="36000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chemeClr val="bg1"/>
                </a:solidFill>
                <a:latin typeface="IBM Plex Sans" panose="020B0503050203000203" pitchFamily="34" charset="0"/>
                <a:ea typeface="+mn-ea"/>
                <a:cs typeface="Museo Sans 1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Opt-in</a:t>
            </a:r>
          </a:p>
          <a:p>
            <a:r>
              <a:rPr lang="en-US" sz="2400" dirty="0"/>
              <a:t>Structure around workloads</a:t>
            </a:r>
          </a:p>
          <a:p>
            <a:r>
              <a:rPr lang="en-US" sz="2400" dirty="0"/>
              <a:t>No pipeline management</a:t>
            </a:r>
          </a:p>
          <a:p>
            <a:r>
              <a:rPr lang="en-US" sz="2400" dirty="0"/>
              <a:t>100% declarative</a:t>
            </a:r>
          </a:p>
          <a:p>
            <a:r>
              <a:rPr lang="en-US" sz="2400" dirty="0"/>
              <a:t>Multi-template orchestration</a:t>
            </a:r>
          </a:p>
          <a:p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E9A3B5-FDB8-FC49-A55E-318C735968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7504" y="1563689"/>
            <a:ext cx="9036496" cy="2016174"/>
          </a:xfrm>
        </p:spPr>
        <p:txBody>
          <a:bodyPr numCol="2" spcCol="360000">
            <a:noAutofit/>
          </a:bodyPr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Support both governed and self-composed templates</a:t>
            </a:r>
          </a:p>
          <a:p>
            <a:endParaRPr lang="en-US" sz="2400" dirty="0"/>
          </a:p>
          <a:p>
            <a:r>
              <a:rPr lang="en-US" sz="2400" dirty="0"/>
              <a:t>Easy to use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6130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1">
            <a:extLst>
              <a:ext uri="{FF2B5EF4-FFF2-40B4-BE49-F238E27FC236}">
                <a16:creationId xmlns:a16="http://schemas.microsoft.com/office/drawing/2014/main" id="{1C8FC829-1F53-2748-9F7A-FF5B83D57AC3}"/>
              </a:ext>
            </a:extLst>
          </p:cNvPr>
          <p:cNvSpPr txBox="1">
            <a:spLocks/>
          </p:cNvSpPr>
          <p:nvPr/>
        </p:nvSpPr>
        <p:spPr>
          <a:xfrm>
            <a:off x="457200" y="754815"/>
            <a:ext cx="8229600" cy="9144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baseline="0">
                <a:solidFill>
                  <a:srgbClr val="343741"/>
                </a:solidFill>
                <a:latin typeface="IBM Plex Sans" panose="020B0503050203000203" pitchFamily="34" charset="0"/>
                <a:ea typeface="+mj-ea"/>
                <a:cs typeface="Museo Sans 100"/>
              </a:defRPr>
            </a:lvl1pPr>
          </a:lstStyle>
          <a:p>
            <a:pPr algn="ctr"/>
            <a:r>
              <a:rPr lang="en-US"/>
              <a:t>What have we learned?</a:t>
            </a:r>
          </a:p>
        </p:txBody>
      </p:sp>
      <p:grpSp>
        <p:nvGrpSpPr>
          <p:cNvPr id="2" name="Gruppe 1">
            <a:extLst>
              <a:ext uri="{FF2B5EF4-FFF2-40B4-BE49-F238E27FC236}">
                <a16:creationId xmlns:a16="http://schemas.microsoft.com/office/drawing/2014/main" id="{F7A4A604-0322-020F-E251-DD4D65AC7E4A}"/>
              </a:ext>
            </a:extLst>
          </p:cNvPr>
          <p:cNvGrpSpPr/>
          <p:nvPr/>
        </p:nvGrpSpPr>
        <p:grpSpPr>
          <a:xfrm>
            <a:off x="586062" y="1563638"/>
            <a:ext cx="2329754" cy="3096344"/>
            <a:chOff x="586062" y="1635646"/>
            <a:chExt cx="2329754" cy="3096344"/>
          </a:xfrm>
        </p:grpSpPr>
        <p:sp>
          <p:nvSpPr>
            <p:cNvPr id="24" name="Rektangel 23">
              <a:extLst>
                <a:ext uri="{FF2B5EF4-FFF2-40B4-BE49-F238E27FC236}">
                  <a16:creationId xmlns:a16="http://schemas.microsoft.com/office/drawing/2014/main" id="{30818132-342B-5549-AA0F-B6B2373D6647}"/>
                </a:ext>
              </a:extLst>
            </p:cNvPr>
            <p:cNvSpPr/>
            <p:nvPr/>
          </p:nvSpPr>
          <p:spPr>
            <a:xfrm>
              <a:off x="586062" y="2355727"/>
              <a:ext cx="2329754" cy="2376263"/>
            </a:xfrm>
            <a:prstGeom prst="rect">
              <a:avLst/>
            </a:prstGeom>
            <a:solidFill>
              <a:srgbClr val="174276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Ellipse 24">
              <a:extLst>
                <a:ext uri="{FF2B5EF4-FFF2-40B4-BE49-F238E27FC236}">
                  <a16:creationId xmlns:a16="http://schemas.microsoft.com/office/drawing/2014/main" id="{E39142AE-8B91-A14E-827A-D044E22B9A5F}"/>
                </a:ext>
              </a:extLst>
            </p:cNvPr>
            <p:cNvSpPr/>
            <p:nvPr/>
          </p:nvSpPr>
          <p:spPr>
            <a:xfrm>
              <a:off x="1047159" y="1635646"/>
              <a:ext cx="1407560" cy="1407560"/>
            </a:xfrm>
            <a:prstGeom prst="ellipse">
              <a:avLst/>
            </a:prstGeom>
            <a:ln w="28575">
              <a:solidFill>
                <a:srgbClr val="17427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Bilde 25">
              <a:extLst>
                <a:ext uri="{FF2B5EF4-FFF2-40B4-BE49-F238E27FC236}">
                  <a16:creationId xmlns:a16="http://schemas.microsoft.com/office/drawing/2014/main" id="{3879C1EB-A990-DE40-9488-980ED5BF3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107830" y="1800815"/>
              <a:ext cx="1286218" cy="1093285"/>
            </a:xfrm>
            <a:prstGeom prst="rect">
              <a:avLst/>
            </a:prstGeom>
          </p:spPr>
        </p:pic>
        <p:sp>
          <p:nvSpPr>
            <p:cNvPr id="27" name="TekstSylinder 26">
              <a:extLst>
                <a:ext uri="{FF2B5EF4-FFF2-40B4-BE49-F238E27FC236}">
                  <a16:creationId xmlns:a16="http://schemas.microsoft.com/office/drawing/2014/main" id="{C31B1D7A-869E-0744-BA5D-AA6E4945F17F}"/>
                </a:ext>
              </a:extLst>
            </p:cNvPr>
            <p:cNvSpPr txBox="1"/>
            <p:nvPr/>
          </p:nvSpPr>
          <p:spPr>
            <a:xfrm>
              <a:off x="780208" y="3174806"/>
              <a:ext cx="194146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Enterprise Scale</a:t>
              </a:r>
            </a:p>
          </p:txBody>
        </p:sp>
        <p:sp>
          <p:nvSpPr>
            <p:cNvPr id="28" name="TekstSylinder 27">
              <a:extLst>
                <a:ext uri="{FF2B5EF4-FFF2-40B4-BE49-F238E27FC236}">
                  <a16:creationId xmlns:a16="http://schemas.microsoft.com/office/drawing/2014/main" id="{085214C5-ADDB-2EBB-9371-59C8EAEE0185}"/>
                </a:ext>
              </a:extLst>
            </p:cNvPr>
            <p:cNvSpPr txBox="1"/>
            <p:nvPr/>
          </p:nvSpPr>
          <p:spPr>
            <a:xfrm>
              <a:off x="780208" y="3560440"/>
              <a:ext cx="194146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Just a starting point</a:t>
              </a:r>
            </a:p>
            <a:p>
              <a:endPara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Built around “separation of duties”</a:t>
              </a:r>
            </a:p>
          </p:txBody>
        </p:sp>
      </p:grpSp>
      <p:grpSp>
        <p:nvGrpSpPr>
          <p:cNvPr id="46" name="Gruppe 45">
            <a:extLst>
              <a:ext uri="{FF2B5EF4-FFF2-40B4-BE49-F238E27FC236}">
                <a16:creationId xmlns:a16="http://schemas.microsoft.com/office/drawing/2014/main" id="{3809FA43-8023-96F1-CEA8-E14946CEFD1A}"/>
              </a:ext>
            </a:extLst>
          </p:cNvPr>
          <p:cNvGrpSpPr/>
          <p:nvPr/>
        </p:nvGrpSpPr>
        <p:grpSpPr>
          <a:xfrm>
            <a:off x="3407123" y="1563638"/>
            <a:ext cx="2329754" cy="3096344"/>
            <a:chOff x="586062" y="1635646"/>
            <a:chExt cx="2329754" cy="3096344"/>
          </a:xfrm>
        </p:grpSpPr>
        <p:sp>
          <p:nvSpPr>
            <p:cNvPr id="47" name="Rektangel 46">
              <a:extLst>
                <a:ext uri="{FF2B5EF4-FFF2-40B4-BE49-F238E27FC236}">
                  <a16:creationId xmlns:a16="http://schemas.microsoft.com/office/drawing/2014/main" id="{E9D9FAC8-A631-9C95-7977-925163CF94CE}"/>
                </a:ext>
              </a:extLst>
            </p:cNvPr>
            <p:cNvSpPr/>
            <p:nvPr/>
          </p:nvSpPr>
          <p:spPr>
            <a:xfrm>
              <a:off x="586062" y="2355727"/>
              <a:ext cx="2329754" cy="2376263"/>
            </a:xfrm>
            <a:prstGeom prst="rect">
              <a:avLst/>
            </a:prstGeom>
            <a:solidFill>
              <a:srgbClr val="235A9F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8733F6C9-0012-9CBD-EC6F-422B188A59A8}"/>
                </a:ext>
              </a:extLst>
            </p:cNvPr>
            <p:cNvSpPr/>
            <p:nvPr/>
          </p:nvSpPr>
          <p:spPr>
            <a:xfrm>
              <a:off x="1047159" y="1635646"/>
              <a:ext cx="1407560" cy="1407560"/>
            </a:xfrm>
            <a:prstGeom prst="ellipse">
              <a:avLst/>
            </a:prstGeom>
            <a:ln w="28575">
              <a:solidFill>
                <a:srgbClr val="235A9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Bilde 48">
              <a:extLst>
                <a:ext uri="{FF2B5EF4-FFF2-40B4-BE49-F238E27FC236}">
                  <a16:creationId xmlns:a16="http://schemas.microsoft.com/office/drawing/2014/main" id="{4E5DFA2C-5DE9-AD38-DE89-A7A6FF506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095392" y="1691910"/>
              <a:ext cx="1311094" cy="1311094"/>
            </a:xfrm>
            <a:prstGeom prst="rect">
              <a:avLst/>
            </a:prstGeom>
          </p:spPr>
        </p:pic>
        <p:sp>
          <p:nvSpPr>
            <p:cNvPr id="50" name="TekstSylinder 49">
              <a:extLst>
                <a:ext uri="{FF2B5EF4-FFF2-40B4-BE49-F238E27FC236}">
                  <a16:creationId xmlns:a16="http://schemas.microsoft.com/office/drawing/2014/main" id="{CBAA9D46-EF3B-F7D1-8E00-1ED4D01F5F17}"/>
                </a:ext>
              </a:extLst>
            </p:cNvPr>
            <p:cNvSpPr txBox="1"/>
            <p:nvPr/>
          </p:nvSpPr>
          <p:spPr>
            <a:xfrm>
              <a:off x="780208" y="3174806"/>
              <a:ext cx="194146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GitOps</a:t>
              </a:r>
            </a:p>
          </p:txBody>
        </p:sp>
        <p:sp>
          <p:nvSpPr>
            <p:cNvPr id="51" name="TekstSylinder 50">
              <a:extLst>
                <a:ext uri="{FF2B5EF4-FFF2-40B4-BE49-F238E27FC236}">
                  <a16:creationId xmlns:a16="http://schemas.microsoft.com/office/drawing/2014/main" id="{F9BB710F-4872-B389-2F55-3318BDB93175}"/>
                </a:ext>
              </a:extLst>
            </p:cNvPr>
            <p:cNvSpPr txBox="1"/>
            <p:nvPr/>
          </p:nvSpPr>
          <p:spPr>
            <a:xfrm>
              <a:off x="670819" y="3560440"/>
              <a:ext cx="216024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Equal unit of scale as </a:t>
              </a:r>
              <a:b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</a:br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Azure Landing Zones</a:t>
              </a:r>
            </a:p>
            <a:p>
              <a:endPara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“Commoditize” Landing Zone repos</a:t>
              </a:r>
            </a:p>
          </p:txBody>
        </p:sp>
      </p:grpSp>
      <p:grpSp>
        <p:nvGrpSpPr>
          <p:cNvPr id="52" name="Gruppe 51">
            <a:extLst>
              <a:ext uri="{FF2B5EF4-FFF2-40B4-BE49-F238E27FC236}">
                <a16:creationId xmlns:a16="http://schemas.microsoft.com/office/drawing/2014/main" id="{5153787E-0519-8D89-D53B-8FB92C76DD23}"/>
              </a:ext>
            </a:extLst>
          </p:cNvPr>
          <p:cNvGrpSpPr/>
          <p:nvPr/>
        </p:nvGrpSpPr>
        <p:grpSpPr>
          <a:xfrm>
            <a:off x="6228184" y="1563638"/>
            <a:ext cx="2329754" cy="3096344"/>
            <a:chOff x="586062" y="1635646"/>
            <a:chExt cx="2329754" cy="3096344"/>
          </a:xfrm>
        </p:grpSpPr>
        <p:sp>
          <p:nvSpPr>
            <p:cNvPr id="53" name="Rektangel 52">
              <a:extLst>
                <a:ext uri="{FF2B5EF4-FFF2-40B4-BE49-F238E27FC236}">
                  <a16:creationId xmlns:a16="http://schemas.microsoft.com/office/drawing/2014/main" id="{D9D64433-8625-0F3E-F322-49DC3C50F064}"/>
                </a:ext>
              </a:extLst>
            </p:cNvPr>
            <p:cNvSpPr/>
            <p:nvPr/>
          </p:nvSpPr>
          <p:spPr>
            <a:xfrm>
              <a:off x="586062" y="2355727"/>
              <a:ext cx="2329754" cy="2376263"/>
            </a:xfrm>
            <a:prstGeom prst="rect">
              <a:avLst/>
            </a:prstGeom>
            <a:solidFill>
              <a:srgbClr val="0078D4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Ellipse 53">
              <a:extLst>
                <a:ext uri="{FF2B5EF4-FFF2-40B4-BE49-F238E27FC236}">
                  <a16:creationId xmlns:a16="http://schemas.microsoft.com/office/drawing/2014/main" id="{25CA17B0-99BF-B92E-0644-E0AFB316D054}"/>
                </a:ext>
              </a:extLst>
            </p:cNvPr>
            <p:cNvSpPr/>
            <p:nvPr/>
          </p:nvSpPr>
          <p:spPr>
            <a:xfrm>
              <a:off x="1047159" y="1635646"/>
              <a:ext cx="1407560" cy="1407560"/>
            </a:xfrm>
            <a:prstGeom prst="ellipse">
              <a:avLst/>
            </a:prstGeom>
            <a:ln w="28575">
              <a:solidFill>
                <a:srgbClr val="0078D4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5" name="Bilde 54">
              <a:extLst>
                <a:ext uri="{FF2B5EF4-FFF2-40B4-BE49-F238E27FC236}">
                  <a16:creationId xmlns:a16="http://schemas.microsoft.com/office/drawing/2014/main" id="{5CC06A32-95E1-E493-70B5-71A38BBEA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125728" y="1730516"/>
              <a:ext cx="1250422" cy="1250422"/>
            </a:xfrm>
            <a:prstGeom prst="rect">
              <a:avLst/>
            </a:prstGeom>
          </p:spPr>
        </p:pic>
        <p:sp>
          <p:nvSpPr>
            <p:cNvPr id="56" name="TekstSylinder 55">
              <a:extLst>
                <a:ext uri="{FF2B5EF4-FFF2-40B4-BE49-F238E27FC236}">
                  <a16:creationId xmlns:a16="http://schemas.microsoft.com/office/drawing/2014/main" id="{6B181F48-1BB0-8D92-7CFC-FCCA82873A01}"/>
                </a:ext>
              </a:extLst>
            </p:cNvPr>
            <p:cNvSpPr txBox="1"/>
            <p:nvPr/>
          </p:nvSpPr>
          <p:spPr>
            <a:xfrm>
              <a:off x="780208" y="3174806"/>
              <a:ext cx="1941462" cy="338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Adoption</a:t>
              </a:r>
            </a:p>
          </p:txBody>
        </p:sp>
        <p:sp>
          <p:nvSpPr>
            <p:cNvPr id="57" name="TekstSylinder 56">
              <a:extLst>
                <a:ext uri="{FF2B5EF4-FFF2-40B4-BE49-F238E27FC236}">
                  <a16:creationId xmlns:a16="http://schemas.microsoft.com/office/drawing/2014/main" id="{74C975AF-9EEA-1A47-FE3C-F5CF6D1EAB1D}"/>
                </a:ext>
              </a:extLst>
            </p:cNvPr>
            <p:cNvSpPr txBox="1"/>
            <p:nvPr/>
          </p:nvSpPr>
          <p:spPr>
            <a:xfrm>
              <a:off x="780208" y="3560440"/>
              <a:ext cx="194146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Landing Zones for the organization, not IT</a:t>
              </a:r>
            </a:p>
            <a:p>
              <a:endPara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2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Building blocks and ”paved roads”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093986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ED10-54DD-4023-9315-ED3CD119C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552" y="915566"/>
            <a:ext cx="8064896" cy="720080"/>
          </a:xfrm>
        </p:spPr>
        <p:txBody>
          <a:bodyPr>
            <a:normAutofit/>
          </a:bodyPr>
          <a:lstStyle/>
          <a:p>
            <a:r>
              <a:rPr lang="en-US" dirty="0"/>
              <a:t>But this one goes to 11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3A59EA0A-B755-1A4E-87C8-EF9A23DFA6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328" y="1635646"/>
            <a:ext cx="5439344" cy="3014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3349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245B-4B32-4F3E-80D8-5520C89E0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087" y="1554656"/>
            <a:ext cx="8496944" cy="720080"/>
          </a:xfrm>
        </p:spPr>
        <p:txBody>
          <a:bodyPr>
            <a:normAutofit fontScale="90000"/>
          </a:bodyPr>
          <a:lstStyle/>
          <a:p>
            <a:r>
              <a:rPr lang="en-US" dirty="0"/>
              <a:t>Slides and demos from the conference will be available 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63C6-7133-4BF2-86A6-BF91BD268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544" y="2652741"/>
            <a:ext cx="8064896" cy="432048"/>
          </a:xfrm>
        </p:spPr>
        <p:txBody>
          <a:bodyPr/>
          <a:lstStyle/>
          <a:p>
            <a:r>
              <a:rPr lang="en-US" b="1" dirty="0"/>
              <a:t>https://github.com/nordicinfrastructureconference/2022</a:t>
            </a:r>
          </a:p>
        </p:txBody>
      </p:sp>
    </p:spTree>
    <p:extLst>
      <p:ext uri="{BB962C8B-B14F-4D97-AF65-F5344CB8AC3E}">
        <p14:creationId xmlns:p14="http://schemas.microsoft.com/office/powerpoint/2010/main" val="32348107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57ED43B-331E-2F4C-94AD-525E0D47636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Bilde 5">
            <a:extLst>
              <a:ext uri="{FF2B5EF4-FFF2-40B4-BE49-F238E27FC236}">
                <a16:creationId xmlns:a16="http://schemas.microsoft.com/office/drawing/2014/main" id="{68405DA5-BF94-506A-B4AE-0D28EC507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88"/>
            <a:ext cx="9144000" cy="51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85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26000A4-0B7B-2D49-94DA-5CE6B9254FF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2E7A0BB3-45C2-A286-2F4E-2435DB648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88"/>
            <a:ext cx="9144000" cy="51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15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0245B-4B32-4F3E-80D8-5520C89E0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9087" y="1554656"/>
            <a:ext cx="8496944" cy="72008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the measurement of success for an IT project?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63C6-7133-4BF2-86A6-BF91BD268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544" y="2652741"/>
            <a:ext cx="8064896" cy="432048"/>
          </a:xfrm>
        </p:spPr>
        <p:txBody>
          <a:bodyPr>
            <a:normAutofit lnSpcReduction="10000"/>
          </a:bodyPr>
          <a:lstStyle/>
          <a:p>
            <a:r>
              <a:rPr lang="en-US" sz="2400" b="1" dirty="0"/>
              <a:t>Adoption</a:t>
            </a:r>
          </a:p>
        </p:txBody>
      </p:sp>
    </p:spTree>
    <p:extLst>
      <p:ext uri="{BB962C8B-B14F-4D97-AF65-F5344CB8AC3E}">
        <p14:creationId xmlns:p14="http://schemas.microsoft.com/office/powerpoint/2010/main" val="2678095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E26000A4-0B7B-2D49-94DA-5CE6B9254FF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Bilde 1">
            <a:extLst>
              <a:ext uri="{FF2B5EF4-FFF2-40B4-BE49-F238E27FC236}">
                <a16:creationId xmlns:a16="http://schemas.microsoft.com/office/drawing/2014/main" id="{57DB5633-5FD9-68EF-E4ED-B52447AF1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88"/>
            <a:ext cx="9144000" cy="5114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779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B6E2-F0C3-6FD1-B828-E6E3218FF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3478"/>
            <a:ext cx="8229600" cy="914400"/>
          </a:xfrm>
        </p:spPr>
        <p:txBody>
          <a:bodyPr/>
          <a:lstStyle/>
          <a:p>
            <a:r>
              <a:rPr lang="en-US" dirty="0"/>
              <a:t>Azure Enterprise Scale</a:t>
            </a:r>
          </a:p>
        </p:txBody>
      </p:sp>
      <p:pic>
        <p:nvPicPr>
          <p:cNvPr id="10" name="Plassholder for bilde 9">
            <a:extLst>
              <a:ext uri="{FF2B5EF4-FFF2-40B4-BE49-F238E27FC236}">
                <a16:creationId xmlns:a16="http://schemas.microsoft.com/office/drawing/2014/main" id="{DBD7ECA1-71F6-6242-9A78-AC4040605F3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-1526" b="-1539"/>
          <a:stretch/>
        </p:blipFill>
        <p:spPr>
          <a:xfrm>
            <a:off x="1923231" y="843558"/>
            <a:ext cx="5297537" cy="4131386"/>
          </a:xfrm>
        </p:spPr>
      </p:pic>
    </p:spTree>
    <p:extLst>
      <p:ext uri="{BB962C8B-B14F-4D97-AF65-F5344CB8AC3E}">
        <p14:creationId xmlns:p14="http://schemas.microsoft.com/office/powerpoint/2010/main" val="1273036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lassholder for bilde 9">
            <a:extLst>
              <a:ext uri="{FF2B5EF4-FFF2-40B4-BE49-F238E27FC236}">
                <a16:creationId xmlns:a16="http://schemas.microsoft.com/office/drawing/2014/main" id="{DBD7ECA1-71F6-6242-9A78-AC4040605F3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tretch/>
        </p:blipFill>
        <p:spPr>
          <a:xfrm>
            <a:off x="6873" y="404467"/>
            <a:ext cx="9137127" cy="4739033"/>
          </a:xfrm>
        </p:spPr>
      </p:pic>
    </p:spTree>
    <p:extLst>
      <p:ext uri="{BB962C8B-B14F-4D97-AF65-F5344CB8AC3E}">
        <p14:creationId xmlns:p14="http://schemas.microsoft.com/office/powerpoint/2010/main" val="1583536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0FD06513-7B31-8C4D-A01E-3CED307ED06F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468313" y="559530"/>
            <a:ext cx="8207375" cy="3879977"/>
          </a:xfr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D3A9C2F-DBBA-294F-A1BD-E4AE0FF60957}"/>
              </a:ext>
            </a:extLst>
          </p:cNvPr>
          <p:cNvSpPr txBox="1">
            <a:spLocks/>
          </p:cNvSpPr>
          <p:nvPr/>
        </p:nvSpPr>
        <p:spPr>
          <a:xfrm>
            <a:off x="230832" y="3950544"/>
            <a:ext cx="8455968" cy="6374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2000" b="0" i="0" strike="noStrike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8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DBA12"/>
              </a:buClr>
              <a:buFont typeface="Arial"/>
              <a:buChar char="•"/>
              <a:defRPr sz="1400" b="0" i="0" kern="1200" baseline="0">
                <a:solidFill>
                  <a:srgbClr val="343741"/>
                </a:solidFill>
                <a:latin typeface="IBM Plex Sans" panose="020B0503050203000203" pitchFamily="34" charset="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US" dirty="0">
                <a:hlinkClick r:id="rId4"/>
              </a:rPr>
              <a:t>https://github.com/Azure/Enterprise-Scale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5121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EFF-3FD9-AE27-E031-D64252E4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so far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27FA-217A-0FAE-D59A-0CCD04F46F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is no other way, but the IaC way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605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EFF-3FD9-AE27-E031-D64252E4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so far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27FA-217A-0FAE-D59A-0CCD04F46F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is no other way, but the IaC way</a:t>
            </a:r>
          </a:p>
          <a:p>
            <a:r>
              <a:rPr lang="en-US" dirty="0"/>
              <a:t>Fear of (big) ARM templates (16000 lines +)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002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FCEFF-3FD9-AE27-E031-D64252E4C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 so far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27FA-217A-0FAE-D59A-0CCD04F46F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There is no other way, but the IaC way</a:t>
            </a:r>
          </a:p>
          <a:p>
            <a:r>
              <a:rPr lang="en-US" dirty="0"/>
              <a:t>Fear of (big) ARM templates (16000 lines +)</a:t>
            </a:r>
          </a:p>
          <a:p>
            <a:r>
              <a:rPr lang="en-US" dirty="0"/>
              <a:t>DINE policies (Deploy If Not Exists) are hard to manage</a:t>
            </a:r>
          </a:p>
          <a:p>
            <a:pPr lvl="1"/>
            <a:r>
              <a:rPr lang="en-US" dirty="0"/>
              <a:t>(And is undermining the declarativeness of IaC)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136906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DF284B6213CB4CBD271A0E6DF470EC" ma:contentTypeVersion="11" ma:contentTypeDescription="Create a new document." ma:contentTypeScope="" ma:versionID="b0a6f3e424f50e43b086763c94c50925">
  <xsd:schema xmlns:xsd="http://www.w3.org/2001/XMLSchema" xmlns:xs="http://www.w3.org/2001/XMLSchema" xmlns:p="http://schemas.microsoft.com/office/2006/metadata/properties" xmlns:ns2="e4701af2-6039-4481-b6e2-bd61bce39374" xmlns:ns3="a0436421-f0bd-486a-88e7-abd5c3142a2f" targetNamespace="http://schemas.microsoft.com/office/2006/metadata/properties" ma:root="true" ma:fieldsID="b9cb26e186ff719a28ef05dea6b7ee12" ns2:_="" ns3:_="">
    <xsd:import namespace="e4701af2-6039-4481-b6e2-bd61bce39374"/>
    <xsd:import namespace="a0436421-f0bd-486a-88e7-abd5c3142a2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701af2-6039-4481-b6e2-bd61bce3937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436421-f0bd-486a-88e7-abd5c3142a2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ACF462-D648-4A17-9C65-7006FCC4EC6F}">
  <ds:schemaRefs>
    <ds:schemaRef ds:uri="a0436421-f0bd-486a-88e7-abd5c3142a2f"/>
    <ds:schemaRef ds:uri="e4701af2-6039-4481-b6e2-bd61bce3937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99F39AF-6920-45AD-8F1B-CEA1791166E1}">
  <ds:schemaRefs>
    <ds:schemaRef ds:uri="http://purl.org/dc/elements/1.1/"/>
    <ds:schemaRef ds:uri="http://purl.org/dc/dcmitype/"/>
    <ds:schemaRef ds:uri="http://schemas.microsoft.com/office/2006/metadata/properties"/>
    <ds:schemaRef ds:uri="http://purl.org/dc/terms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a0436421-f0bd-486a-88e7-abd5c3142a2f"/>
    <ds:schemaRef ds:uri="e4701af2-6039-4481-b6e2-bd61bce39374"/>
  </ds:schemaRefs>
</ds:datastoreItem>
</file>

<file path=customXml/itemProps3.xml><?xml version="1.0" encoding="utf-8"?>
<ds:datastoreItem xmlns:ds="http://schemas.openxmlformats.org/officeDocument/2006/customXml" ds:itemID="{3332DF7A-79CB-483F-8FE8-0A5E35B4985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27712</TotalTime>
  <Words>440</Words>
  <Application>Microsoft Macintosh PowerPoint</Application>
  <PresentationFormat>Skjermfremvisning (16:9)</PresentationFormat>
  <Paragraphs>96</Paragraphs>
  <Slides>30</Slides>
  <Notes>30</Notes>
  <HiddenSlides>0</HiddenSlides>
  <MMClips>0</MMClips>
  <ScaleCrop>false</ScaleCrop>
  <HeadingPairs>
    <vt:vector size="6" baseType="variant">
      <vt:variant>
        <vt:lpstr>Brukte skrifter</vt:lpstr>
      </vt:variant>
      <vt:variant>
        <vt:i4>4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30</vt:i4>
      </vt:variant>
    </vt:vector>
  </HeadingPairs>
  <TitlesOfParts>
    <vt:vector size="35" baseType="lpstr">
      <vt:lpstr>Calibri</vt:lpstr>
      <vt:lpstr>Arial</vt:lpstr>
      <vt:lpstr>Verdana</vt:lpstr>
      <vt:lpstr>IBM Plex Sans</vt:lpstr>
      <vt:lpstr>PPT-mal_NIC</vt:lpstr>
      <vt:lpstr>PowerPoint-presentasjon</vt:lpstr>
      <vt:lpstr>Audun Hagen Devoteam M Cloud</vt:lpstr>
      <vt:lpstr>What is the measurement of success for an IT project?</vt:lpstr>
      <vt:lpstr>Azure Enterprise Scale</vt:lpstr>
      <vt:lpstr>PowerPoint-presentasjon</vt:lpstr>
      <vt:lpstr>PowerPoint-presentasjon</vt:lpstr>
      <vt:lpstr>Lessons learned so far</vt:lpstr>
      <vt:lpstr>Lessons learned so far</vt:lpstr>
      <vt:lpstr>Lessons learned so far</vt:lpstr>
      <vt:lpstr>Lessons learned so far</vt:lpstr>
      <vt:lpstr>Lessons learned so far</vt:lpstr>
      <vt:lpstr>PowerPoint-presentasjon</vt:lpstr>
      <vt:lpstr>PowerPoint-presentasjon</vt:lpstr>
      <vt:lpstr>Policy workflow</vt:lpstr>
      <vt:lpstr>ESLZ Default LZ provisioning</vt:lpstr>
      <vt:lpstr>ESLZ Default Landing Zone provisioning</vt:lpstr>
      <vt:lpstr>Landing Zone provisioning</vt:lpstr>
      <vt:lpstr>Eyes on the price</vt:lpstr>
      <vt:lpstr>Landing Zone provisioning</vt:lpstr>
      <vt:lpstr>PowerPoint-presentasjon</vt:lpstr>
      <vt:lpstr>PowerPoint-presentasjon</vt:lpstr>
      <vt:lpstr>Workload deployment</vt:lpstr>
      <vt:lpstr>Workload deployment</vt:lpstr>
      <vt:lpstr>Workload deployment</vt:lpstr>
      <vt:lpstr>PowerPoint-presentasjon</vt:lpstr>
      <vt:lpstr>But this one goes to 11</vt:lpstr>
      <vt:lpstr>Slides and demos from the conference will be available at</vt:lpstr>
      <vt:lpstr>PowerPoint-presentasjon</vt:lpstr>
      <vt:lpstr>PowerPoint-presentasjon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Audun Hagen</cp:lastModifiedBy>
  <cp:revision>85</cp:revision>
  <dcterms:created xsi:type="dcterms:W3CDTF">2012-11-21T10:27:26Z</dcterms:created>
  <dcterms:modified xsi:type="dcterms:W3CDTF">2022-06-03T07:19:23Z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0x01010019DF284B6213CB4CBD271A0E6DF470EC</vt:lpwstr>
  </property>
</Properties>
</file>

<file path=docProps/thumbnail.jpeg>
</file>